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80" d="100"/>
          <a:sy n="80" d="100"/>
        </p:scale>
        <p:origin x="-90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19%20&#1075;&#1086;&#1076;\&#1055;&#1088;&#1077;&#1079;&#1077;&#1085;&#1090;&#1072;&#1094;&#1080;&#1103;%20&#1085;&#1072;%202019%20&#1080;%20&#1087;&#1083;&#1072;&#1085;&#1086;&#1074;&#1099;&#1081;%20&#1087;&#1077;&#1088;&#1080;&#1086;&#1076;%202020-2021%20&#1088;&#1072;&#1079;&#1084;&#1077;&#1097;&#1072;&#1077;&#1084;%20&#1082;%20&#1085;&#1072;&#1095;&#1072;&#1083;&#1077;%20&#1075;&#1086;&#1076;&#1072;\&#1064;&#1072;&#1073;&#1083;&#1086;&#1085;&#1099;%20&#1087;&#1088;&#1077;&#1079;&#1077;&#1085;&#1090;&#1072;&#1094;&#1080;&#1080;%202018%20&#1080;%20&#1087;&#1083;&#1072;&#1085;&#1086;&#1074;&#1099;&#1081;%20&#1087;&#1077;&#1088;&#1080;&#1086;&#1076;%202019-2020%20&#1075;&#1086;&#1076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'Структура доходов на 18-19-20'!$A$5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'Структура доходов на 18-19-20'!$B$5:$D$5</c:f>
              <c:numCache>
                <c:formatCode>General</c:formatCode>
                <c:ptCount val="3"/>
                <c:pt idx="0">
                  <c:v>14354.2</c:v>
                </c:pt>
                <c:pt idx="1">
                  <c:v>14671.4</c:v>
                </c:pt>
                <c:pt idx="2" formatCode="0.0">
                  <c:v>14309.1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доходов на 18-19-20'!$A$6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'Структура доходов на 18-19-20'!$B$6:$D$6</c:f>
              <c:numCache>
                <c:formatCode>0.0</c:formatCode>
                <c:ptCount val="3"/>
                <c:pt idx="0">
                  <c:v>608</c:v>
                </c:pt>
                <c:pt idx="1">
                  <c:v>613</c:v>
                </c:pt>
                <c:pt idx="2">
                  <c:v>613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доходов на 18-19-20'!$A$7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txPr>
              <a:bodyPr/>
              <a:lstStyle/>
              <a:p>
                <a:pPr>
                  <a:defRPr sz="15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'Структура доходов на 18-19-20'!$B$4:$D$4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'Структура доходов на 18-19-20'!$B$7:$D$7</c:f>
              <c:numCache>
                <c:formatCode>General</c:formatCode>
                <c:ptCount val="3"/>
                <c:pt idx="0" formatCode="0.0">
                  <c:v>8423.2999999999993</c:v>
                </c:pt>
                <c:pt idx="1">
                  <c:v>8609.1</c:v>
                </c:pt>
                <c:pt idx="2">
                  <c:v>9201.1</c:v>
                </c:pt>
              </c:numCache>
            </c:numRef>
          </c:val>
        </c:ser>
        <c:shape val="cylinder"/>
        <c:axId val="62120320"/>
        <c:axId val="62121856"/>
        <c:axId val="0"/>
      </c:bar3DChart>
      <c:catAx>
        <c:axId val="62120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121856"/>
        <c:crosses val="autoZero"/>
        <c:auto val="1"/>
        <c:lblAlgn val="ctr"/>
        <c:lblOffset val="100"/>
      </c:catAx>
      <c:valAx>
        <c:axId val="62121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120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166820831100466"/>
          <c:y val="0.14649498692642995"/>
          <c:w val="0.23958377077865267"/>
          <c:h val="0.54806304444892096"/>
        </c:manualLayout>
      </c:layout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2326137551668051E-2"/>
          <c:y val="6.8127531284402729E-2"/>
          <c:w val="0.55337322443755066"/>
          <c:h val="0.84083983453497957"/>
        </c:manualLayout>
      </c:layout>
      <c:pieChart>
        <c:varyColors val="1"/>
        <c:ser>
          <c:idx val="0"/>
          <c:order val="0"/>
          <c:tx>
            <c:strRef>
              <c:f>'структура расходов '!$B$3</c:f>
              <c:strCache>
                <c:ptCount val="1"/>
                <c:pt idx="0">
                  <c:v>2019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'!$A$4:$A$18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Мероприятия по профилактике правонарушений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Организация благоустройства территории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Организация досуга, предоставления услуг организаций культуры</c:v>
                </c:pt>
                <c:pt idx="8">
                  <c:v>Развитие физической культуры</c:v>
                </c:pt>
                <c:pt idx="9">
                  <c:v>Социальная политика </c:v>
                </c:pt>
                <c:pt idx="10">
                  <c:v>Резервный фонд</c:v>
                </c:pt>
                <c:pt idx="11">
                  <c:v>Иные межбюджетные трансферты </c:v>
                </c:pt>
                <c:pt idx="12">
                  <c:v>Дорожная деятельность</c:v>
                </c:pt>
                <c:pt idx="13">
                  <c:v>Мероприятия по обеспечению безопасности людей на водных объектах</c:v>
                </c:pt>
                <c:pt idx="14">
                  <c:v>Создание резерва материальных ресурсов дя ликвидации чрезвычайных ситуаций и в целях гражданской обороны</c:v>
                </c:pt>
              </c:strCache>
            </c:strRef>
          </c:cat>
          <c:val>
            <c:numRef>
              <c:f>'структура расходов '!$B$4:$B$18</c:f>
              <c:numCache>
                <c:formatCode>#,##0.00</c:formatCode>
                <c:ptCount val="15"/>
                <c:pt idx="0">
                  <c:v>11463.6</c:v>
                </c:pt>
                <c:pt idx="1">
                  <c:v>45.5</c:v>
                </c:pt>
                <c:pt idx="2">
                  <c:v>449.2</c:v>
                </c:pt>
                <c:pt idx="3">
                  <c:v>15.3</c:v>
                </c:pt>
                <c:pt idx="4">
                  <c:v>18.8</c:v>
                </c:pt>
                <c:pt idx="5">
                  <c:v>2366.1999999999998</c:v>
                </c:pt>
                <c:pt idx="6">
                  <c:v>1156.9000000000001</c:v>
                </c:pt>
                <c:pt idx="7">
                  <c:v>6274.5</c:v>
                </c:pt>
                <c:pt idx="8">
                  <c:v>40</c:v>
                </c:pt>
                <c:pt idx="9">
                  <c:v>77</c:v>
                </c:pt>
                <c:pt idx="10">
                  <c:v>100</c:v>
                </c:pt>
                <c:pt idx="11">
                  <c:v>1.2</c:v>
                </c:pt>
                <c:pt idx="12">
                  <c:v>1359.1</c:v>
                </c:pt>
                <c:pt idx="13">
                  <c:v>1.2</c:v>
                </c:pt>
                <c:pt idx="14">
                  <c:v>6.2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889013873265843"/>
          <c:y val="2.2446001589250884E-2"/>
          <c:w val="0.34127046619172596"/>
          <c:h val="0.9267610585374076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cat>
            <c:strRef>
              <c:f>'структура расходов '!$A$25:$A$39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Мероприятие по обеспечению безопасности людей на водных объектах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Дорожная деятельность</c:v>
                </c:pt>
                <c:pt idx="14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'!$B$25:$B$39</c:f>
              <c:numCache>
                <c:formatCode>#,##0.00</c:formatCode>
                <c:ptCount val="15"/>
                <c:pt idx="0">
                  <c:v>11424.3</c:v>
                </c:pt>
                <c:pt idx="1">
                  <c:v>40.200000000000003</c:v>
                </c:pt>
                <c:pt idx="2">
                  <c:v>443.8</c:v>
                </c:pt>
                <c:pt idx="3">
                  <c:v>15.3</c:v>
                </c:pt>
                <c:pt idx="4">
                  <c:v>1.2</c:v>
                </c:pt>
                <c:pt idx="5">
                  <c:v>18.8</c:v>
                </c:pt>
                <c:pt idx="6">
                  <c:v>2788.8</c:v>
                </c:pt>
                <c:pt idx="7">
                  <c:v>726.7</c:v>
                </c:pt>
                <c:pt idx="8">
                  <c:v>6218.6</c:v>
                </c:pt>
                <c:pt idx="9">
                  <c:v>40</c:v>
                </c:pt>
                <c:pt idx="10">
                  <c:v>77</c:v>
                </c:pt>
                <c:pt idx="11">
                  <c:v>100</c:v>
                </c:pt>
                <c:pt idx="12">
                  <c:v>588</c:v>
                </c:pt>
                <c:pt idx="13">
                  <c:v>1400</c:v>
                </c:pt>
                <c:pt idx="14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83346456692913"/>
          <c:y val="0.17213971000751602"/>
          <c:w val="0.34166732283464585"/>
          <c:h val="0.61423456899348261"/>
        </c:manualLayout>
      </c:layout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0636850535125726E-2"/>
          <c:y val="2.9132836591730049E-2"/>
          <c:w val="0.54693205384586896"/>
          <c:h val="0.88691684407438209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4276851183201866"/>
                  <c:y val="-3.262888207616571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'!$A$25:$A$39</c:f>
              <c:strCache>
                <c:ptCount val="15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Мероприятие по обеспечению безопасности людей на водных объектах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Дорожная деятельность</c:v>
                </c:pt>
                <c:pt idx="14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'!$B$25:$B$39</c:f>
              <c:numCache>
                <c:formatCode>#,##0.00</c:formatCode>
                <c:ptCount val="15"/>
                <c:pt idx="0">
                  <c:v>11424.3</c:v>
                </c:pt>
                <c:pt idx="1">
                  <c:v>40.200000000000003</c:v>
                </c:pt>
                <c:pt idx="2">
                  <c:v>443.8</c:v>
                </c:pt>
                <c:pt idx="3">
                  <c:v>15.3</c:v>
                </c:pt>
                <c:pt idx="4">
                  <c:v>1.2</c:v>
                </c:pt>
                <c:pt idx="5">
                  <c:v>18.8</c:v>
                </c:pt>
                <c:pt idx="6">
                  <c:v>2788.8</c:v>
                </c:pt>
                <c:pt idx="7">
                  <c:v>726.7</c:v>
                </c:pt>
                <c:pt idx="8">
                  <c:v>6218.6</c:v>
                </c:pt>
                <c:pt idx="9">
                  <c:v>40</c:v>
                </c:pt>
                <c:pt idx="10">
                  <c:v>77</c:v>
                </c:pt>
                <c:pt idx="11">
                  <c:v>100</c:v>
                </c:pt>
                <c:pt idx="12">
                  <c:v>588</c:v>
                </c:pt>
                <c:pt idx="13">
                  <c:v>1400</c:v>
                </c:pt>
                <c:pt idx="14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66797900262451"/>
          <c:y val="4.2504886889138858E-2"/>
          <c:w val="0.34166732283464585"/>
          <c:h val="0.9215362079740032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1584911134759123E-2"/>
          <c:y val="4.8659198343467186E-2"/>
          <c:w val="0.54559950180007544"/>
          <c:h val="0.86346609511440886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5904127043735269"/>
                  <c:y val="-2.0802927994405568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'!$A$47:$A$62</c:f>
              <c:strCache>
                <c:ptCount val="16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Мероприятие по прафилактики и правонарушений </c:v>
                </c:pt>
                <c:pt idx="4">
                  <c:v>Мероприятие по обеспечению безопасности людей на водных объектах </c:v>
                </c:pt>
                <c:pt idx="5">
                  <c:v>Мероприятия по обеспечению первичных мер пожарной безопасности </c:v>
                </c:pt>
                <c:pt idx="6">
                  <c:v>Организация благоустройства территории</c:v>
                </c:pt>
                <c:pt idx="7">
                  <c:v>Обеспечение надлежащего уровня эксплуатации муниципального имущества </c:v>
                </c:pt>
                <c:pt idx="8">
                  <c:v>Организация досуга, организаций культуры</c:v>
                </c:pt>
                <c:pt idx="9">
                  <c:v>Развитие физической культуры</c:v>
                </c:pt>
                <c:pt idx="10">
                  <c:v>Социальная политика </c:v>
                </c:pt>
                <c:pt idx="11">
                  <c:v>Резервный фонд</c:v>
                </c:pt>
                <c:pt idx="12">
                  <c:v>Резервный средства </c:v>
                </c:pt>
                <c:pt idx="13">
                  <c:v>Обеспечение мероприятий по энергоснабжению и повышнию энергетическоц эффективности </c:v>
                </c:pt>
                <c:pt idx="14">
                  <c:v>Дорожная деятельность</c:v>
                </c:pt>
                <c:pt idx="15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'!$B$47:$B$62</c:f>
              <c:numCache>
                <c:formatCode>#,##0.00</c:formatCode>
                <c:ptCount val="16"/>
                <c:pt idx="0">
                  <c:v>11456</c:v>
                </c:pt>
                <c:pt idx="1">
                  <c:v>45.2</c:v>
                </c:pt>
                <c:pt idx="2">
                  <c:v>458.7</c:v>
                </c:pt>
                <c:pt idx="3">
                  <c:v>15.3</c:v>
                </c:pt>
                <c:pt idx="4">
                  <c:v>1.2</c:v>
                </c:pt>
                <c:pt idx="5">
                  <c:v>18.8</c:v>
                </c:pt>
                <c:pt idx="6">
                  <c:v>2367.9</c:v>
                </c:pt>
                <c:pt idx="7">
                  <c:v>727.8</c:v>
                </c:pt>
                <c:pt idx="8">
                  <c:v>6217.5</c:v>
                </c:pt>
                <c:pt idx="9">
                  <c:v>40</c:v>
                </c:pt>
                <c:pt idx="10">
                  <c:v>77</c:v>
                </c:pt>
                <c:pt idx="11">
                  <c:v>100</c:v>
                </c:pt>
                <c:pt idx="12">
                  <c:v>1187</c:v>
                </c:pt>
                <c:pt idx="13">
                  <c:v>10.8</c:v>
                </c:pt>
                <c:pt idx="14">
                  <c:v>1400</c:v>
                </c:pt>
                <c:pt idx="15">
                  <c:v>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764705882353001"/>
          <c:y val="2.5463379635726251E-2"/>
          <c:w val="0.3411764705882353"/>
          <c:h val="0.9418591493013772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81" y="92825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Glbuh\Music\Desktop\фото на магниты В.Казым\Фото В.К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1044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Glbuh\Music\Desktop\фото на магниты В.Казым\Фото В.К\image.jpg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46449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Информация о бюджете сельского поселения Верхнеказымский на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                                                        и плановый период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76" y="332656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Верхнеказымский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  решение Совета депутатов сельского поселения Верхнеказымский 10 декабря 2018 года № 13 «О бюджете сельского поселения Верхнеказымский на 2019 год и плановый период  2020 и 2021 годов  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на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  (тыс. рублей)  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01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5436769"/>
              </p:ext>
            </p:extLst>
          </p:nvPr>
        </p:nvGraphicFramePr>
        <p:xfrm>
          <a:off x="251520" y="1463038"/>
          <a:ext cx="8568953" cy="460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162"/>
                <a:gridCol w="1699017"/>
                <a:gridCol w="1846757"/>
                <a:gridCol w="1699017"/>
              </a:tblGrid>
              <a:tr h="5287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73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12 828,5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13 092,9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12  730,5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188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73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873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213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16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168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14 354,20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14 671,40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14 309,10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8542078"/>
              </p:ext>
            </p:extLst>
          </p:nvPr>
        </p:nvGraphicFramePr>
        <p:xfrm>
          <a:off x="395536" y="2204863"/>
          <a:ext cx="8353424" cy="337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592"/>
                <a:gridCol w="1944216"/>
                <a:gridCol w="1656184"/>
                <a:gridCol w="1656432"/>
              </a:tblGrid>
              <a:tr h="10711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6518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613,0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</a:p>
        </p:txBody>
      </p:sp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1150346"/>
              </p:ext>
            </p:extLst>
          </p:nvPr>
        </p:nvGraphicFramePr>
        <p:xfrm>
          <a:off x="251520" y="1484784"/>
          <a:ext cx="8568954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728192"/>
                <a:gridCol w="1800200"/>
                <a:gridCol w="1584178"/>
              </a:tblGrid>
              <a:tr h="63455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13018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8 423,3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8 609,1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9 201,1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1483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974,1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975,2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7 050,8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004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1628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1628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1 691,6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22413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048" y="260648"/>
            <a:ext cx="8568952" cy="792088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2019-2021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05273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основным мероприятиям МП " Реализация полномочий органов местного самоуправления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2019-2021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286000" y="3861048"/>
          <a:ext cx="4572000" cy="83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5215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720080"/>
          </a:xfrm>
        </p:spPr>
        <p:txBody>
          <a:bodyPr>
            <a:normAutofit/>
          </a:bodyPr>
          <a:lstStyle/>
          <a:p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по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мероприятиям МП " Реализация полномочий органов местного самоуправления на 2018-2020 годы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сельского поселения Верхнеказымский 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2968" cy="55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8727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4308</TotalTime>
  <Words>394</Words>
  <Application>Microsoft Office PowerPoint</Application>
  <PresentationFormat>Экран (4:3)</PresentationFormat>
  <Paragraphs>93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Слайд 2</vt:lpstr>
      <vt:lpstr>Структура доходов  сельского поселения Верхнеказымский на 2019 и плановый период 2020 и 2021 годов  (тыс. рублей)   </vt:lpstr>
      <vt:lpstr>Состав налоговых доходов бюджета сельского  поселения Верхнеказымский  на 2019 год и плановый период 2020 и 2021 годов  </vt:lpstr>
      <vt:lpstr>Состав неналоговых доходов бюджета сельского поселения Верхнеказымский  на 2019 и плановый период 2020 и 2021 годов </vt:lpstr>
      <vt:lpstr>Состав безвозмездных поступлений  сельского поселения Верхнеказымский  на 2019 и плановый период 2020 и 2021 годов</vt:lpstr>
      <vt:lpstr>Структура расходов по основным мероприятиям МП " Реализация полномочий органов местного самоуправления на 2019-2021 годы" сельского поселения Верхнеказымский на 2019 год  </vt:lpstr>
      <vt:lpstr>Структура расходов по основным мероприятиям МП " Реализация полномочий органов местного самоуправления на 2019-2021 годы" сельского поселения Верхнеказымский на 2020 год  </vt:lpstr>
      <vt:lpstr>Структура расходов по основным мероприятиям МП " Реализация полномочий органов местного самоуправления на 2018-2020 годы" сельского поселения Верхнеказымский на 2021 год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Glbuh</cp:lastModifiedBy>
  <cp:revision>153</cp:revision>
  <dcterms:created xsi:type="dcterms:W3CDTF">2015-06-08T04:38:35Z</dcterms:created>
  <dcterms:modified xsi:type="dcterms:W3CDTF">2019-03-25T06:46:47Z</dcterms:modified>
</cp:coreProperties>
</file>